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57" r:id="rId6"/>
    <p:sldId id="263" r:id="rId7"/>
    <p:sldId id="264" r:id="rId8"/>
    <p:sldId id="266" r:id="rId9"/>
    <p:sldId id="265" r:id="rId10"/>
    <p:sldId id="261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3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6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2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8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5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3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2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2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9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5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B8D50-C3F2-40A6-B34E-6BBF8347CFB4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17DF-2A6B-49B7-A005-CEDA16DD5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1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710.09973" TargetMode="External"/><Relationship Id="rId2" Type="http://schemas.openxmlformats.org/officeDocument/2006/relationships/hyperlink" Target="https://arxiv.org/abs/1911.0908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FA85-7A48-4429-88AF-34A7C2E32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42969"/>
            <a:ext cx="7772400" cy="2387600"/>
          </a:xfrm>
        </p:spPr>
        <p:txBody>
          <a:bodyPr>
            <a:noAutofit/>
          </a:bodyPr>
          <a:lstStyle/>
          <a:p>
            <a:r>
              <a:rPr lang="en-US" sz="4400" dirty="0"/>
              <a:t>Low Frequency Prototype of Laser Interferometer Suspensions for Gravitational Wave Detection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81545-786E-468C-83FA-CD9A65CA1B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Presentation By: </a:t>
            </a:r>
            <a:r>
              <a:rPr lang="en-US" dirty="0"/>
              <a:t>Yuka Lin</a:t>
            </a:r>
          </a:p>
          <a:p>
            <a:r>
              <a:rPr lang="en-US" b="1" dirty="0"/>
              <a:t>Mentor:</a:t>
            </a:r>
            <a:r>
              <a:rPr lang="en-US" dirty="0"/>
              <a:t> Dr. Michele Zanolin (Department of Astronomy &amp; Physics)</a:t>
            </a:r>
          </a:p>
          <a:p>
            <a:r>
              <a:rPr lang="en-US" i="1" dirty="0"/>
              <a:t>Embry-Riddle Aeronautical University</a:t>
            </a:r>
          </a:p>
          <a:p>
            <a:r>
              <a:rPr lang="en-US" b="1" dirty="0"/>
              <a:t>Acknowledgements:</a:t>
            </a:r>
            <a:r>
              <a:rPr lang="en-US" dirty="0"/>
              <a:t> Dr. Darrel Smith (Embry-Riddle Aeronautical University), Dr. Gabriele Vajente (California Institute of Technology), Dr. Anne Boettcher</a:t>
            </a:r>
          </a:p>
          <a:p>
            <a:endParaRPr lang="en-US" dirty="0"/>
          </a:p>
        </p:txBody>
      </p:sp>
      <p:pic>
        <p:nvPicPr>
          <p:cNvPr id="4" name="Picture 5" descr="AZSGC_sunset">
            <a:extLst>
              <a:ext uri="{FF2B5EF4-FFF2-40B4-BE49-F238E27FC236}">
                <a16:creationId xmlns:a16="http://schemas.microsoft.com/office/drawing/2014/main" id="{271203F5-5979-47E7-8EA1-328366FC4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Embry–Riddle Aeronautical University - Wikipedia">
            <a:extLst>
              <a:ext uri="{FF2B5EF4-FFF2-40B4-BE49-F238E27FC236}">
                <a16:creationId xmlns:a16="http://schemas.microsoft.com/office/drawing/2014/main" id="{815C31EC-A061-4E0A-9AEF-019C20646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SA insignia - Wikipedia">
            <a:extLst>
              <a:ext uri="{FF2B5EF4-FFF2-40B4-BE49-F238E27FC236}">
                <a16:creationId xmlns:a16="http://schemas.microsoft.com/office/drawing/2014/main" id="{6E2FEDF5-142A-4B43-879A-724498287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345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06D6E-8EDD-4047-949A-5EAEBE3F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C3766-36BC-4A46-9AE1-BC8AC0914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Martynov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 V. et al. “Sensitivity of the Advanced LIGO Detectors at the Beginning of Gravitational Wave Astronomy.” Physical Review D 93.11 (2016): n.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Crossref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Web.</a:t>
            </a:r>
            <a:b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Type ii supernova. (2021, March 28). Retrieved April 02, 2021, from https://en.wikipedia.org/wiki/Type_II_supernova</a:t>
            </a: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Vajente, G., Huang, Y., Isi, M., Driggers, J., Kissel, J., Szczepanczyk, M., &amp;amp; Vitale, S. (2020, January 28). Machine-learning non-stationary noise out of gravitational wave detectors. Retrieved April 02, 2021, from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https://arxiv.org/abs/1911.09083</a:t>
            </a:r>
            <a:b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A., Wade, M., Urban, A.,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Kandhasamy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Betzwieser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J., Brown, D., . . . Weinstein, A. (2018, March 13). Reconstructing the calibrated strain signal in the advanced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detectors. Retrieved April 02, 2021, from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https://arxiv.org/abs/1710.09973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Embry–Riddle Aeronautical University - Wikipedia">
            <a:extLst>
              <a:ext uri="{FF2B5EF4-FFF2-40B4-BE49-F238E27FC236}">
                <a16:creationId xmlns:a16="http://schemas.microsoft.com/office/drawing/2014/main" id="{D2E67217-BFD7-4557-865E-DBD899D78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ASA insignia - Wikipedia">
            <a:extLst>
              <a:ext uri="{FF2B5EF4-FFF2-40B4-BE49-F238E27FC236}">
                <a16:creationId xmlns:a16="http://schemas.microsoft.com/office/drawing/2014/main" id="{2593241A-925B-4C60-BF55-F861EDCE0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ZSGC_sunset">
            <a:extLst>
              <a:ext uri="{FF2B5EF4-FFF2-40B4-BE49-F238E27FC236}">
                <a16:creationId xmlns:a16="http://schemas.microsoft.com/office/drawing/2014/main" id="{9CA92B45-7F0D-44F9-8FEE-03EE64D06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469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30BDC-6ACF-4866-B9EF-40E4CAEED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44F36-62EB-46ED-AF3E-F0A99C1CC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33817"/>
            <a:ext cx="7886700" cy="30431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/>
              <a:t>Contact:</a:t>
            </a:r>
          </a:p>
          <a:p>
            <a:pPr marL="0" indent="0" algn="ctr">
              <a:buNone/>
            </a:pPr>
            <a:r>
              <a:rPr lang="en-US" sz="1600" dirty="0"/>
              <a:t>liny10@my.erau.edu</a:t>
            </a:r>
          </a:p>
        </p:txBody>
      </p:sp>
      <p:pic>
        <p:nvPicPr>
          <p:cNvPr id="4" name="Picture 2" descr="Embry–Riddle Aeronautical University - Wikipedia">
            <a:extLst>
              <a:ext uri="{FF2B5EF4-FFF2-40B4-BE49-F238E27FC236}">
                <a16:creationId xmlns:a16="http://schemas.microsoft.com/office/drawing/2014/main" id="{9D5244CB-FF34-4583-B814-D9BEE5AEA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ASA insignia - Wikipedia">
            <a:extLst>
              <a:ext uri="{FF2B5EF4-FFF2-40B4-BE49-F238E27FC236}">
                <a16:creationId xmlns:a16="http://schemas.microsoft.com/office/drawing/2014/main" id="{28F0D7B8-3C26-4426-B5DC-002D4DED8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ZSGC_sunset">
            <a:extLst>
              <a:ext uri="{FF2B5EF4-FFF2-40B4-BE49-F238E27FC236}">
                <a16:creationId xmlns:a16="http://schemas.microsoft.com/office/drawing/2014/main" id="{0D47E7C1-4D00-412E-B65B-3103AB3A0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17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752F-EAB1-47EC-BA70-76199BFC9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LIGO = </a:t>
            </a:r>
            <a:r>
              <a:rPr lang="en-US" u="sng" dirty="0"/>
              <a:t>L</a:t>
            </a:r>
            <a:r>
              <a:rPr lang="en-US" dirty="0"/>
              <a:t>aser </a:t>
            </a:r>
            <a:r>
              <a:rPr lang="en-US" u="sng" dirty="0"/>
              <a:t>I</a:t>
            </a:r>
            <a:r>
              <a:rPr lang="en-US" dirty="0"/>
              <a:t>nterferometer </a:t>
            </a:r>
            <a:r>
              <a:rPr lang="en-US" u="sng" dirty="0"/>
              <a:t>G</a:t>
            </a:r>
            <a:r>
              <a:rPr lang="en-US" dirty="0"/>
              <a:t>ravitational-Wave </a:t>
            </a:r>
            <a:r>
              <a:rPr lang="en-US" u="sng" dirty="0"/>
              <a:t>O</a:t>
            </a:r>
            <a:r>
              <a:rPr lang="en-US" dirty="0"/>
              <a:t>bservatory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8E8B7F-4676-4E7A-8A6D-7DA1B1D77F2B}"/>
              </a:ext>
            </a:extLst>
          </p:cNvPr>
          <p:cNvSpPr txBox="1"/>
          <p:nvPr/>
        </p:nvSpPr>
        <p:spPr>
          <a:xfrm>
            <a:off x="1302713" y="4990289"/>
            <a:ext cx="6063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https://www.researchgate.net/figure/Left-panel-LIGO-Hanford-site-USA-The-two-arms-of-the-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interferometer-are-about_fig3_331246187</a:t>
            </a:r>
          </a:p>
        </p:txBody>
      </p:sp>
      <p:pic>
        <p:nvPicPr>
          <p:cNvPr id="5" name="Picture 5" descr="AZSGC_sunset">
            <a:extLst>
              <a:ext uri="{FF2B5EF4-FFF2-40B4-BE49-F238E27FC236}">
                <a16:creationId xmlns:a16="http://schemas.microsoft.com/office/drawing/2014/main" id="{BD286A71-E018-4616-AEF7-B2A0E806D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mbry–Riddle Aeronautical University - Wikipedia">
            <a:extLst>
              <a:ext uri="{FF2B5EF4-FFF2-40B4-BE49-F238E27FC236}">
                <a16:creationId xmlns:a16="http://schemas.microsoft.com/office/drawing/2014/main" id="{49C4B335-2046-476C-AACA-52A2B1C1A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NASA insignia - Wikipedia">
            <a:extLst>
              <a:ext uri="{FF2B5EF4-FFF2-40B4-BE49-F238E27FC236}">
                <a16:creationId xmlns:a16="http://schemas.microsoft.com/office/drawing/2014/main" id="{750BA587-9478-4D37-8B63-FBCDF434C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FE8712C-4183-47F0-93A0-CEB9671D3FE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7"/>
          <a:stretch/>
        </p:blipFill>
        <p:spPr>
          <a:xfrm>
            <a:off x="2087768" y="1617923"/>
            <a:ext cx="4968463" cy="38340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1923C2-E8E1-48D2-A341-FB5AE31CEA00}"/>
              </a:ext>
            </a:extLst>
          </p:cNvPr>
          <p:cNvSpPr txBox="1"/>
          <p:nvPr/>
        </p:nvSpPr>
        <p:spPr>
          <a:xfrm>
            <a:off x="3369018" y="5299166"/>
            <a:ext cx="2623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https://arxiv.org/abs/1710.09973</a:t>
            </a:r>
          </a:p>
        </p:txBody>
      </p:sp>
    </p:spTree>
    <p:extLst>
      <p:ext uri="{BB962C8B-B14F-4D97-AF65-F5344CB8AC3E}">
        <p14:creationId xmlns:p14="http://schemas.microsoft.com/office/powerpoint/2010/main" val="208013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A1335-C246-4414-A355-FD7A5B3B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/>
              <a:t>Experimental Model Set-Up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91C328-9415-4717-8563-8E14C65E2B2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757" y="1476483"/>
            <a:ext cx="5874052" cy="426889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F3D33E-D16D-454B-A5E4-42F1A9E253E1}"/>
              </a:ext>
            </a:extLst>
          </p:cNvPr>
          <p:cNvCxnSpPr>
            <a:cxnSpLocks/>
          </p:cNvCxnSpPr>
          <p:nvPr/>
        </p:nvCxnSpPr>
        <p:spPr>
          <a:xfrm flipH="1" flipV="1">
            <a:off x="6178859" y="4305671"/>
            <a:ext cx="1381118" cy="61255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833DBF1-EEDB-4FC9-B864-94CF3A47FC17}"/>
              </a:ext>
            </a:extLst>
          </p:cNvPr>
          <p:cNvSpPr txBox="1"/>
          <p:nvPr/>
        </p:nvSpPr>
        <p:spPr>
          <a:xfrm>
            <a:off x="6869418" y="4332278"/>
            <a:ext cx="82562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Lower Optics Bench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FD3F8A-08BF-4A26-9372-D57D65BED102}"/>
              </a:ext>
            </a:extLst>
          </p:cNvPr>
          <p:cNvCxnSpPr>
            <a:cxnSpLocks/>
          </p:cNvCxnSpPr>
          <p:nvPr/>
        </p:nvCxnSpPr>
        <p:spPr>
          <a:xfrm flipV="1">
            <a:off x="2192784" y="2839445"/>
            <a:ext cx="623752" cy="1772507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33CD5AF-2736-4B28-B835-F51176F8BF58}"/>
              </a:ext>
            </a:extLst>
          </p:cNvPr>
          <p:cNvSpPr txBox="1"/>
          <p:nvPr/>
        </p:nvSpPr>
        <p:spPr>
          <a:xfrm>
            <a:off x="1779972" y="4456564"/>
            <a:ext cx="82562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Upper Optics Bench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351C54-9E30-4896-AFBC-B64A82BEDE79}"/>
              </a:ext>
            </a:extLst>
          </p:cNvPr>
          <p:cNvCxnSpPr>
            <a:cxnSpLocks/>
          </p:cNvCxnSpPr>
          <p:nvPr/>
        </p:nvCxnSpPr>
        <p:spPr>
          <a:xfrm>
            <a:off x="1849936" y="1828798"/>
            <a:ext cx="932155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D39A0CC-BA99-4C71-B139-AE6418007E6B}"/>
              </a:ext>
            </a:extLst>
          </p:cNvPr>
          <p:cNvSpPr txBox="1"/>
          <p:nvPr/>
        </p:nvSpPr>
        <p:spPr>
          <a:xfrm>
            <a:off x="926008" y="1550022"/>
            <a:ext cx="126677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Torsion Pendulum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0404ED3-6ED7-45F4-9D1C-5282976C443C}"/>
              </a:ext>
            </a:extLst>
          </p:cNvPr>
          <p:cNvSpPr/>
          <p:nvPr/>
        </p:nvSpPr>
        <p:spPr>
          <a:xfrm>
            <a:off x="2782091" y="1360569"/>
            <a:ext cx="781236" cy="83578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5" descr="AZSGC_sunset">
            <a:extLst>
              <a:ext uri="{FF2B5EF4-FFF2-40B4-BE49-F238E27FC236}">
                <a16:creationId xmlns:a16="http://schemas.microsoft.com/office/drawing/2014/main" id="{8F00E15F-017D-4B1E-96C2-B83186371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 descr="Embry–Riddle Aeronautical University - Wikipedia">
            <a:extLst>
              <a:ext uri="{FF2B5EF4-FFF2-40B4-BE49-F238E27FC236}">
                <a16:creationId xmlns:a16="http://schemas.microsoft.com/office/drawing/2014/main" id="{AAFA33A0-723E-43DA-9E59-28C9E7B2A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NASA insignia - Wikipedia">
            <a:extLst>
              <a:ext uri="{FF2B5EF4-FFF2-40B4-BE49-F238E27FC236}">
                <a16:creationId xmlns:a16="http://schemas.microsoft.com/office/drawing/2014/main" id="{9DEEC316-5007-4189-8BDE-B771AF951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96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F3AC7-0146-4EAB-8763-AAF8996A9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08949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The overall goal of this project: </a:t>
            </a:r>
            <a:r>
              <a:rPr lang="en-US" sz="3200" dirty="0"/>
              <a:t>detecting gravitational waves (GW’s) in the low frequency regime (below 10 Hz)</a:t>
            </a:r>
          </a:p>
        </p:txBody>
      </p:sp>
      <p:pic>
        <p:nvPicPr>
          <p:cNvPr id="5" name="Picture 5" descr="AZSGC_sunset">
            <a:extLst>
              <a:ext uri="{FF2B5EF4-FFF2-40B4-BE49-F238E27FC236}">
                <a16:creationId xmlns:a16="http://schemas.microsoft.com/office/drawing/2014/main" id="{D4EC0BA2-B4CA-42C3-B226-08BD91AD5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mbry–Riddle Aeronautical University - Wikipedia">
            <a:extLst>
              <a:ext uri="{FF2B5EF4-FFF2-40B4-BE49-F238E27FC236}">
                <a16:creationId xmlns:a16="http://schemas.microsoft.com/office/drawing/2014/main" id="{E869E713-4366-4DF2-8B84-D54F5D9EB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NASA insignia - Wikipedia">
            <a:extLst>
              <a:ext uri="{FF2B5EF4-FFF2-40B4-BE49-F238E27FC236}">
                <a16:creationId xmlns:a16="http://schemas.microsoft.com/office/drawing/2014/main" id="{42394CCB-9F80-468E-883E-9141D4D94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C2A8B8B-39EE-430E-80B5-9876FE34C4BD}"/>
              </a:ext>
            </a:extLst>
          </p:cNvPr>
          <p:cNvSpPr txBox="1"/>
          <p:nvPr/>
        </p:nvSpPr>
        <p:spPr>
          <a:xfrm>
            <a:off x="725901" y="4722642"/>
            <a:ext cx="7789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Essentially, this regime is where the supernovae core-collapse and pre-merger binary star mergers are relevant.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5576A9-6901-46DD-8DF8-F7FB92418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493" y="1581162"/>
            <a:ext cx="3564969" cy="270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8D1BD04-F2CB-400C-8B4A-3D8CDFC333E9}"/>
              </a:ext>
            </a:extLst>
          </p:cNvPr>
          <p:cNvSpPr txBox="1"/>
          <p:nvPr/>
        </p:nvSpPr>
        <p:spPr>
          <a:xfrm>
            <a:off x="2948572" y="4284271"/>
            <a:ext cx="3246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https://en.wikipedia.org/wiki/Type_II_supernova</a:t>
            </a:r>
          </a:p>
        </p:txBody>
      </p:sp>
    </p:spTree>
    <p:extLst>
      <p:ext uri="{BB962C8B-B14F-4D97-AF65-F5344CB8AC3E}">
        <p14:creationId xmlns:p14="http://schemas.microsoft.com/office/powerpoint/2010/main" val="331599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F3AC7-0146-4EAB-8763-AAF8996A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Sensitivity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D743D5-E875-4C68-B681-D74011F82F7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31" y="1690689"/>
            <a:ext cx="4511521" cy="331137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71BF1A-F075-4108-8DEF-8114E88DAFA2}"/>
              </a:ext>
            </a:extLst>
          </p:cNvPr>
          <p:cNvSpPr txBox="1"/>
          <p:nvPr/>
        </p:nvSpPr>
        <p:spPr>
          <a:xfrm>
            <a:off x="5101053" y="1976768"/>
            <a:ext cx="32225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graph shows the level of strain noise that LIGO detectors can detect.  The lower the lines, the more sensitive the detectors are.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5" descr="AZSGC_sunset">
            <a:extLst>
              <a:ext uri="{FF2B5EF4-FFF2-40B4-BE49-F238E27FC236}">
                <a16:creationId xmlns:a16="http://schemas.microsoft.com/office/drawing/2014/main" id="{D4EC0BA2-B4CA-42C3-B226-08BD91AD5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mbry–Riddle Aeronautical University - Wikipedia">
            <a:extLst>
              <a:ext uri="{FF2B5EF4-FFF2-40B4-BE49-F238E27FC236}">
                <a16:creationId xmlns:a16="http://schemas.microsoft.com/office/drawing/2014/main" id="{E869E713-4366-4DF2-8B84-D54F5D9EB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NASA insignia - Wikipedia">
            <a:extLst>
              <a:ext uri="{FF2B5EF4-FFF2-40B4-BE49-F238E27FC236}">
                <a16:creationId xmlns:a16="http://schemas.microsoft.com/office/drawing/2014/main" id="{42394CCB-9F80-468E-883E-9141D4D94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1AA1D3-C2AB-4283-8D66-9EB97D3CD4C5}"/>
              </a:ext>
            </a:extLst>
          </p:cNvPr>
          <p:cNvSpPr txBox="1"/>
          <p:nvPr/>
        </p:nvSpPr>
        <p:spPr>
          <a:xfrm>
            <a:off x="628650" y="4848171"/>
            <a:ext cx="2623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https://arxiv.org/abs/1604.00439</a:t>
            </a:r>
          </a:p>
        </p:txBody>
      </p:sp>
    </p:spTree>
    <p:extLst>
      <p:ext uri="{BB962C8B-B14F-4D97-AF65-F5344CB8AC3E}">
        <p14:creationId xmlns:p14="http://schemas.microsoft.com/office/powerpoint/2010/main" val="95384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F3AC7-0146-4EAB-8763-AAF8996A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Problem</a:t>
            </a:r>
          </a:p>
        </p:txBody>
      </p:sp>
      <p:pic>
        <p:nvPicPr>
          <p:cNvPr id="5" name="Picture 5" descr="AZSGC_sunset">
            <a:extLst>
              <a:ext uri="{FF2B5EF4-FFF2-40B4-BE49-F238E27FC236}">
                <a16:creationId xmlns:a16="http://schemas.microsoft.com/office/drawing/2014/main" id="{D4EC0BA2-B4CA-42C3-B226-08BD91AD5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mbry–Riddle Aeronautical University - Wikipedia">
            <a:extLst>
              <a:ext uri="{FF2B5EF4-FFF2-40B4-BE49-F238E27FC236}">
                <a16:creationId xmlns:a16="http://schemas.microsoft.com/office/drawing/2014/main" id="{E869E713-4366-4DF2-8B84-D54F5D9EB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NASA insignia - Wikipedia">
            <a:extLst>
              <a:ext uri="{FF2B5EF4-FFF2-40B4-BE49-F238E27FC236}">
                <a16:creationId xmlns:a16="http://schemas.microsoft.com/office/drawing/2014/main" id="{42394CCB-9F80-468E-883E-9141D4D94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815E4E5-E817-455C-8D6E-0CD0FCDA8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4663"/>
            <a:ext cx="7886700" cy="4351338"/>
          </a:xfrm>
        </p:spPr>
        <p:txBody>
          <a:bodyPr/>
          <a:lstStyle/>
          <a:p>
            <a:r>
              <a:rPr lang="en-US" dirty="0"/>
              <a:t>It is extremely difficult to detect GW’s in the low frequency regime since they would be obscured by external noise (i.e. ground vibration) that will interfere with the suspended test masses</a:t>
            </a:r>
          </a:p>
          <a:p>
            <a:r>
              <a:rPr lang="en-US" dirty="0"/>
              <a:t>However, there are methods to possibly reduce the noise</a:t>
            </a:r>
          </a:p>
        </p:txBody>
      </p:sp>
    </p:spTree>
    <p:extLst>
      <p:ext uri="{BB962C8B-B14F-4D97-AF65-F5344CB8AC3E}">
        <p14:creationId xmlns:p14="http://schemas.microsoft.com/office/powerpoint/2010/main" val="189821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8CCC-B388-467B-9C69-12DF8C4D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Subtraction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9067F-9777-4223-9194-C5A10B34A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9569" y="1787942"/>
            <a:ext cx="347283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Algorithms from machine-learning techniques were created to reduce the non-stationary noise couplings from the detector output.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Embry–Riddle Aeronautical University - Wikipedia">
            <a:extLst>
              <a:ext uri="{FF2B5EF4-FFF2-40B4-BE49-F238E27FC236}">
                <a16:creationId xmlns:a16="http://schemas.microsoft.com/office/drawing/2014/main" id="{01745932-CB27-4A60-A3B3-0347821AB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ASA insignia - Wikipedia">
            <a:extLst>
              <a:ext uri="{FF2B5EF4-FFF2-40B4-BE49-F238E27FC236}">
                <a16:creationId xmlns:a16="http://schemas.microsoft.com/office/drawing/2014/main" id="{0E381070-E3FC-41EE-8CD4-C758939DB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ZSGC_sunset">
            <a:extLst>
              <a:ext uri="{FF2B5EF4-FFF2-40B4-BE49-F238E27FC236}">
                <a16:creationId xmlns:a16="http://schemas.microsoft.com/office/drawing/2014/main" id="{3274C3EB-10AE-4774-AB40-2A265BD7A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1B6F86C-A5C5-4007-A1D8-7C133AE0D0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5" t="5116" r="6689" b="1354"/>
          <a:stretch/>
        </p:blipFill>
        <p:spPr bwMode="auto">
          <a:xfrm>
            <a:off x="388013" y="1690689"/>
            <a:ext cx="4897588" cy="331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8D42292-C379-456D-B0F5-61B1C4B9EEE1}"/>
              </a:ext>
            </a:extLst>
          </p:cNvPr>
          <p:cNvSpPr txBox="1"/>
          <p:nvPr/>
        </p:nvSpPr>
        <p:spPr>
          <a:xfrm>
            <a:off x="902007" y="4958098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https://arxiv.org/abs/1911.09083</a:t>
            </a:r>
          </a:p>
        </p:txBody>
      </p:sp>
    </p:spTree>
    <p:extLst>
      <p:ext uri="{BB962C8B-B14F-4D97-AF65-F5344CB8AC3E}">
        <p14:creationId xmlns:p14="http://schemas.microsoft.com/office/powerpoint/2010/main" val="349173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8CCC-B388-467B-9C69-12DF8C4D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Subtraction</a:t>
            </a:r>
          </a:p>
        </p:txBody>
      </p:sp>
      <p:pic>
        <p:nvPicPr>
          <p:cNvPr id="4" name="Picture 2" descr="Embry–Riddle Aeronautical University - Wikipedia">
            <a:extLst>
              <a:ext uri="{FF2B5EF4-FFF2-40B4-BE49-F238E27FC236}">
                <a16:creationId xmlns:a16="http://schemas.microsoft.com/office/drawing/2014/main" id="{01745932-CB27-4A60-A3B3-0347821AB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ASA insignia - Wikipedia">
            <a:extLst>
              <a:ext uri="{FF2B5EF4-FFF2-40B4-BE49-F238E27FC236}">
                <a16:creationId xmlns:a16="http://schemas.microsoft.com/office/drawing/2014/main" id="{0E381070-E3FC-41EE-8CD4-C758939DB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ZSGC_sunset">
            <a:extLst>
              <a:ext uri="{FF2B5EF4-FFF2-40B4-BE49-F238E27FC236}">
                <a16:creationId xmlns:a16="http://schemas.microsoft.com/office/drawing/2014/main" id="{3274C3EB-10AE-4774-AB40-2A265BD7A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0EE82F7-AAA3-46E3-8F73-BCFFA014FCD9}"/>
                  </a:ext>
                </a:extLst>
              </p:cNvPr>
              <p:cNvSpPr txBox="1"/>
              <p:nvPr/>
            </p:nvSpPr>
            <p:spPr>
              <a:xfrm>
                <a:off x="1973054" y="1765502"/>
                <a:ext cx="5375446" cy="1176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]+</m:t>
                      </m:r>
                      <m:nary>
                        <m:naryPr>
                          <m:chr m:val="∑"/>
                          <m:ctrlPr>
                            <a:rPr lang="pt-BR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280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BR" sz="2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pt-B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0EE82F7-AAA3-46E3-8F73-BCFFA014F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054" y="1765502"/>
                <a:ext cx="5375446" cy="11762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FA003A01-36A1-4828-AE6B-C9A70A805491}"/>
              </a:ext>
            </a:extLst>
          </p:cNvPr>
          <p:cNvSpPr/>
          <p:nvPr/>
        </p:nvSpPr>
        <p:spPr>
          <a:xfrm>
            <a:off x="1793289" y="1580224"/>
            <a:ext cx="5894773" cy="159798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917D86-1A01-4E5F-B1BA-FFE74FF4C970}"/>
                  </a:ext>
                </a:extLst>
              </p:cNvPr>
              <p:cNvSpPr txBox="1"/>
              <p:nvPr/>
            </p:nvSpPr>
            <p:spPr>
              <a:xfrm>
                <a:off x="2243866" y="3389051"/>
                <a:ext cx="5357236" cy="2769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/>
                  <a:t>Parameters: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= output strain of GW detectors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= filters (witness channels)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= non-stationary noise coupling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2400" dirty="0"/>
                  <a:t> = stationary noise coupling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8917D86-1A01-4E5F-B1BA-FFE74FF4C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866" y="3389051"/>
                <a:ext cx="5357236" cy="2769989"/>
              </a:xfrm>
              <a:prstGeom prst="rect">
                <a:avLst/>
              </a:prstGeom>
              <a:blipFill>
                <a:blip r:embed="rId6"/>
                <a:stretch>
                  <a:fillRect l="-341" t="-1762" r="-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55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FF9D3-0C4C-48AA-98C5-328A28E8F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789" y="5100660"/>
            <a:ext cx="7886700" cy="734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full code for the algorithm: https://git.ligo.org/gabriele-vajente/nonsens</a:t>
            </a:r>
          </a:p>
        </p:txBody>
      </p:sp>
      <p:pic>
        <p:nvPicPr>
          <p:cNvPr id="4" name="Picture 2" descr="Embry–Riddle Aeronautical University - Wikipedia">
            <a:extLst>
              <a:ext uri="{FF2B5EF4-FFF2-40B4-BE49-F238E27FC236}">
                <a16:creationId xmlns:a16="http://schemas.microsoft.com/office/drawing/2014/main" id="{A8F45E63-9B32-47B2-8937-973F53126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11" y="5468136"/>
            <a:ext cx="1180915" cy="118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NASA insignia - Wikipedia">
            <a:extLst>
              <a:ext uri="{FF2B5EF4-FFF2-40B4-BE49-F238E27FC236}">
                <a16:creationId xmlns:a16="http://schemas.microsoft.com/office/drawing/2014/main" id="{D5F7BFFA-6D99-4E9D-B292-CCE0BCECF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51" y="5530345"/>
            <a:ext cx="1458527" cy="121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ZSGC_sunset">
            <a:extLst>
              <a:ext uri="{FF2B5EF4-FFF2-40B4-BE49-F238E27FC236}">
                <a16:creationId xmlns:a16="http://schemas.microsoft.com/office/drawing/2014/main" id="{521128D3-2D51-4E11-A338-4D5A50BCC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8222507" y="5368973"/>
            <a:ext cx="803863" cy="13792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6F15E373-F248-4645-9B7C-44A8CEC052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755" y="1354536"/>
            <a:ext cx="5884489" cy="362893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1A7A36-28AA-4AC2-A168-21DEE542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89" y="167814"/>
            <a:ext cx="8477619" cy="1325563"/>
          </a:xfrm>
        </p:spPr>
        <p:txBody>
          <a:bodyPr/>
          <a:lstStyle/>
          <a:p>
            <a:r>
              <a:rPr lang="en-US" dirty="0"/>
              <a:t>Example Output for 60 Hz Powerline:</a:t>
            </a:r>
          </a:p>
        </p:txBody>
      </p:sp>
    </p:spTree>
    <p:extLst>
      <p:ext uri="{BB962C8B-B14F-4D97-AF65-F5344CB8AC3E}">
        <p14:creationId xmlns:p14="http://schemas.microsoft.com/office/powerpoint/2010/main" val="228773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561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Low Frequency Prototype of Laser Interferometer Suspensions for Gravitational Wave Detection</vt:lpstr>
      <vt:lpstr>LIGO = Laser Interferometer Gravitational-Wave Observatory</vt:lpstr>
      <vt:lpstr>Experimental Model Set-Up</vt:lpstr>
      <vt:lpstr>The overall goal of this project: detecting gravitational waves (GW’s) in the low frequency regime (below 10 Hz)</vt:lpstr>
      <vt:lpstr>Detector Sensitivity</vt:lpstr>
      <vt:lpstr>The Main Problem</vt:lpstr>
      <vt:lpstr>Noise Subtraction</vt:lpstr>
      <vt:lpstr>Noise Subtraction</vt:lpstr>
      <vt:lpstr>Example Output for 60 Hz Powerline:</vt:lpstr>
      <vt:lpstr>References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Yuka Lin</dc:creator>
  <cp:lastModifiedBy>Yuka Lin</cp:lastModifiedBy>
  <cp:revision>32</cp:revision>
  <dcterms:created xsi:type="dcterms:W3CDTF">2021-03-30T00:59:23Z</dcterms:created>
  <dcterms:modified xsi:type="dcterms:W3CDTF">2021-04-02T20:08:25Z</dcterms:modified>
</cp:coreProperties>
</file>